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8.5</c:v>
                </c:pt>
                <c:pt idx="1">
                  <c:v>4.2</c:v>
                </c:pt>
                <c:pt idx="2">
                  <c:v>5.8</c:v>
                </c:pt>
                <c:pt idx="3">
                  <c:v>2.1</c:v>
                </c:pt>
                <c:pt idx="4">
                  <c:v>1.8</c:v>
                </c:pt>
                <c:pt idx="5">
                  <c:v>1.3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10.2</c:v>
                </c:pt>
                <c:pt idx="1">
                  <c:v>5.0</c:v>
                </c:pt>
                <c:pt idx="2">
                  <c:v>6.5</c:v>
                </c:pt>
                <c:pt idx="3">
                  <c:v>2.8</c:v>
                </c:pt>
                <c:pt idx="4">
                  <c:v>2.0</c:v>
                </c:pt>
                <c:pt idx="5">
                  <c:v>1.5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Meridian Fund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8.2</c:v>
                </c:pt>
                <c:pt idx="1">
                  <c:v>12.5</c:v>
                </c:pt>
                <c:pt idx="2">
                  <c:v>14.8</c:v>
                </c:pt>
                <c:pt idx="3">
                  <c:v>16.4</c:v>
                </c:pt>
                <c:pt idx="4">
                  <c:v>15.2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S&amp;P 500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7.1</c:v>
                </c:pt>
                <c:pt idx="1">
                  <c:v>10.8</c:v>
                </c:pt>
                <c:pt idx="2">
                  <c:v>12.2</c:v>
                </c:pt>
                <c:pt idx="3">
                  <c:v>12.6</c:v>
                </c:pt>
                <c:pt idx="4">
                  <c:v>13.0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Peer Median</c:v>
                </c:pt>
              </c:strCache>
            </c:strRef>
          </c:tx>
          <c:spPr>
            <a:solidFill>
              <a:srgbClr val="DC2626"/>
            </a:solidFill>
            <a:ln w="31750">
              <a:solidFill>
                <a:srgbClr val="DC262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6.8</c:v>
                </c:pt>
                <c:pt idx="1">
                  <c:v>10.2</c:v>
                </c:pt>
                <c:pt idx="2">
                  <c:v>11.5</c:v>
                </c:pt>
                <c:pt idx="3">
                  <c:v>13.1</c:v>
                </c:pt>
                <c:pt idx="4">
                  <c:v>12.5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66534"/>
              </a:solidFill>
            </c:spPr>
          </c:dPt>
          <c:dPt>
            <c:idx val="1"/>
            <c:spPr>
              <a:solidFill>
                <a:srgbClr val="0D9488"/>
              </a:solidFill>
            </c:spPr>
          </c:dPt>
          <c:dPt>
            <c:idx val="2"/>
            <c:spPr>
              <a:solidFill>
                <a:srgbClr val="DC262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Pension Funds</c:v>
                </c:pt>
                <c:pt idx="1">
                  <c:v>Endowments</c:v>
                </c:pt>
                <c:pt idx="2">
                  <c:v>Family Offices</c:v>
                </c:pt>
                <c:pt idx="3">
                  <c:v>Sovereign Wealth</c:v>
                </c:pt>
                <c:pt idx="4">
                  <c:v>Corporates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12</c:v>
                </c:pt>
                <c:pt idx="4">
                  <c:v>8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7534E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7534E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1145800" y="168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085800" y="162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1629000"/>
            <a:ext cx="10020400" cy="8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9290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2379000"/>
            <a:ext cx="94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Wealth Through Vision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4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85800" y="36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Investment Strategy &amp; Portfolio Performance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85800" y="4729000"/>
            <a:ext cx="9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BA9A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44600" y="1771600"/>
            <a:ext cx="400000" cy="400000"/>
          </a:xfrm>
          <a:prstGeom prst="ellipse">
            <a:avLst/>
          </a:prstGeom>
          <a:solidFill>
            <a:srgbClr val="4483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824600" y="185160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+18%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4D8C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771600"/>
            <a:ext cx="2004288" cy="120000"/>
          </a:xfrm>
          <a:prstGeom prst="roundRect">
            <a:avLst>
              <a:gd name="adj" fmla="val 2494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88% of target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991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453400" y="157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512200" y="1771600"/>
            <a:ext cx="400000" cy="400000"/>
          </a:xfrm>
          <a:prstGeom prst="ellipse">
            <a:avLst/>
          </a:prstGeom>
          <a:solidFill>
            <a:srgbClr val="3DA99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4592200" y="185160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5334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Returns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934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16.4%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334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+380bps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734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2E4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73400" y="3771600"/>
            <a:ext cx="1867632" cy="120000"/>
          </a:xfrm>
          <a:prstGeom prst="roundRect">
            <a:avLst>
              <a:gd name="adj" fmla="val 267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82% of target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667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221000" y="157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279800" y="1771600"/>
            <a:ext cx="400000" cy="400000"/>
          </a:xfrm>
          <a:prstGeom prst="ellipse">
            <a:avLst/>
          </a:prstGeom>
          <a:solidFill>
            <a:srgbClr val="E35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359800" y="18516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3010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Sharpe Ratio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610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1.42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3010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+0.15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410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F6C8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41000" y="3771600"/>
            <a:ext cx="1617096" cy="120000"/>
          </a:xfrm>
          <a:prstGeom prst="roundRect">
            <a:avLst>
              <a:gd name="adj" fmla="val 3091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71% of target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90343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8988600" y="157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047400" y="1771600"/>
            <a:ext cx="400000" cy="400000"/>
          </a:xfrm>
          <a:prstGeom prst="ellipse">
            <a:avLst/>
          </a:prstGeom>
          <a:solidFill>
            <a:srgbClr val="966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27400" y="185160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0686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Client Retention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0286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97%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0686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1086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108600" y="3771600"/>
            <a:ext cx="2209272" cy="120000"/>
          </a:xfrm>
          <a:prstGeom prst="roundRect">
            <a:avLst>
              <a:gd name="adj" fmla="val 2263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97% of target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5438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54380" y="1471600"/>
            <a:ext cx="525537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5438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438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Top-decile performance track record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Deep institutional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Proprietary quant 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225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2250" y="1471600"/>
            <a:ext cx="5255370" cy="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225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C262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225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Limited retail distribution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Concentrated in North America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Key person dependencies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5438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54380" y="3707850"/>
            <a:ext cx="5255370" cy="6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5438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66534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438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ESG/impact investing demand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Private credit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Asian market entry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225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2250" y="3707850"/>
            <a:ext cx="5255370" cy="6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225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F37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225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Fee compression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Passive index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Regulatory capital requirements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0010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5438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54380" y="1521600"/>
            <a:ext cx="494787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54380" y="162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35438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1438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0438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53547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8975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489750" y="1521600"/>
            <a:ext cx="494787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589750" y="16216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975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4975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Major Projects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63975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30010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5438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254380" y="3904950"/>
            <a:ext cx="494787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354380" y="400495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35438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438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Fill-Ins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438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53547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8975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489750" y="3904950"/>
            <a:ext cx="494787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589750" y="400495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8975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4975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Thankless Tasks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3975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Oval 32"/>
          <p:cNvSpPr/>
          <p:nvPr/>
        </p:nvSpPr>
        <p:spPr>
          <a:xfrm>
            <a:off x="834380" y="37212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54380" y="3841200"/>
            <a:ext cx="4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Effort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54380" y="1521600"/>
            <a:ext cx="0" cy="447920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306000" y="60808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54380" y="6180800"/>
            <a:ext cx="101832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Impact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1254380" y="6080800"/>
            <a:ext cx="10183240" cy="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86000" y="2030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4097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474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746000" y="1990700"/>
            <a:ext cx="2700000" cy="2700000"/>
          </a:xfrm>
          <a:prstGeom prst="ellipse">
            <a:avLst/>
          </a:prstGeom>
          <a:solidFill>
            <a:srgbClr val="E0C773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5541720" y="27163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496000" y="26706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5496000" y="2670650"/>
            <a:ext cx="12000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536000" y="27006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36000" y="28506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4057500" y="2881700"/>
            <a:ext cx="2700000" cy="2700000"/>
          </a:xfrm>
          <a:prstGeom prst="ellipse">
            <a:avLst/>
          </a:prstGeom>
          <a:solidFill>
            <a:srgbClr val="5B937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0958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40501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050150" y="4541750"/>
            <a:ext cx="12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0901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Experience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901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20" name="Oval 19"/>
          <p:cNvSpPr/>
          <p:nvPr/>
        </p:nvSpPr>
        <p:spPr>
          <a:xfrm>
            <a:off x="5434500" y="2881700"/>
            <a:ext cx="2700000" cy="2700000"/>
          </a:xfrm>
          <a:prstGeom prst="ellipse">
            <a:avLst/>
          </a:prstGeom>
          <a:solidFill>
            <a:srgbClr val="55B4AB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875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9418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941850" y="4541750"/>
            <a:ext cx="12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818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818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Our Competitive Advantage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4784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3356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8784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17840" y="1991600"/>
            <a:ext cx="100000" cy="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1784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166534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784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Research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Macro &amp; sector analysis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431192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59764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55192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81920" y="199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78192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0D9488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1192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Screen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6988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Opportunity filtering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47600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576172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1600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046000" y="1991600"/>
            <a:ext cx="100000" cy="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94600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C2626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7600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Analyze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3396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Deep due diligence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864008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92580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88008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8210080" y="199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11008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7C3AED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4008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Execute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19804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Position management</a:t>
            </a:r>
          </a:p>
        </p:txBody>
      </p:sp>
      <p:sp>
        <p:nvSpPr>
          <p:cNvPr id="33" name="Oval 32"/>
          <p:cNvSpPr/>
          <p:nvPr/>
        </p:nvSpPr>
        <p:spPr>
          <a:xfrm>
            <a:off x="1008988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004416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10374160" y="199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1027416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97706"/>
                </a:solidFill>
                <a:latin typeface="Inter"/>
              </a:rPr>
              <a:t>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10416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Monitor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36212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Risk oversight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380488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846288" y="141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846288" y="1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6716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19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23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 flipH="1">
            <a:off x="2795778" y="22216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841498" y="24496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2795778" y="24039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2795778" y="2403900"/>
            <a:ext cx="2380488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56266" y="22439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956266" y="22439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75778" y="25039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Q2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75778" y="28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Growth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5778" y="32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2" name="Connector 21"/>
          <p:cNvCxnSpPr/>
          <p:nvPr/>
        </p:nvCxnSpPr>
        <p:spPr>
          <a:xfrm flipH="1">
            <a:off x="4905756" y="30539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4951476" y="32819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905756" y="32362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905756" y="3236200"/>
            <a:ext cx="2380488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66244" y="307620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066244" y="30762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85756" y="33362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Q3 2026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85756" y="36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85756" y="40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1" name="Connector 30"/>
          <p:cNvCxnSpPr/>
          <p:nvPr/>
        </p:nvCxnSpPr>
        <p:spPr>
          <a:xfrm flipH="1">
            <a:off x="7015734" y="38862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061454" y="41142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015734" y="40685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015734" y="4068500"/>
            <a:ext cx="2380488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176222" y="39085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176222" y="39085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95734" y="41685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95734" y="44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Optimize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95734" y="48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40" name="Connector 39"/>
          <p:cNvCxnSpPr/>
          <p:nvPr/>
        </p:nvCxnSpPr>
        <p:spPr>
          <a:xfrm flipH="1">
            <a:off x="9125712" y="47185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9171432" y="49465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125712" y="49008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9125712" y="4900800"/>
            <a:ext cx="2380488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11286200" y="47408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1286200" y="47408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05712" y="50008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205712" y="53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205712" y="57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31520" y="161732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985800" y="1571600"/>
            <a:ext cx="60000" cy="65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35800" y="1631600"/>
            <a:ext cx="491020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Awareness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06200" y="16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166534"/>
                </a:solidFill>
                <a:latin typeface="Inter"/>
              </a:rPr>
              <a:t>10,000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06200" y="18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Total market reach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734172" y="231732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1688452" y="227160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88452" y="2271600"/>
            <a:ext cx="60000" cy="65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38452" y="2331600"/>
            <a:ext cx="4207547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Interest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03547" y="23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0D9488"/>
                </a:solidFill>
                <a:latin typeface="Inter"/>
              </a:rPr>
              <a:t>5,200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03547" y="25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Engaged prospects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436825" y="301732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2391105" y="297160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2391105" y="2971600"/>
            <a:ext cx="60000" cy="6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41105" y="3031600"/>
            <a:ext cx="3504895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Consideration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00895" y="30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C2626"/>
                </a:solidFill>
                <a:latin typeface="Inter"/>
              </a:rPr>
              <a:t>2,800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00895" y="32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Qualified leads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39478" y="371732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93758" y="367160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93758" y="3671600"/>
            <a:ext cx="60000" cy="6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243758" y="3731600"/>
            <a:ext cx="2802242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98242" y="37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98242" y="39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Sales pipeline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3842130" y="441732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3796410" y="437160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3796410" y="4371600"/>
            <a:ext cx="60000" cy="6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946410" y="4431600"/>
            <a:ext cx="209959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Purchase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595590" y="44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595590" y="46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Converted customers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789170" y="141732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743450" y="137160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743450" y="1371600"/>
            <a:ext cx="27051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23450" y="170052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823450" y="170052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3450" y="1411600"/>
            <a:ext cx="22051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Vision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43450" y="1830520"/>
            <a:ext cx="22051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74758" y="237516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729038" y="232944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729038" y="2329440"/>
            <a:ext cx="4733925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09038" y="265836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809038" y="265836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129038" y="2369440"/>
            <a:ext cx="423392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29038" y="2788360"/>
            <a:ext cx="423392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760345" y="333300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714625" y="328728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714625" y="3287280"/>
            <a:ext cx="67627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794625" y="36162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794625" y="36162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114625" y="3327280"/>
            <a:ext cx="626275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Objectives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14625" y="3746200"/>
            <a:ext cx="626275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Measurable annual targets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745933" y="429084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00213" y="424512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00213" y="4245120"/>
            <a:ext cx="8791575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780213" y="457404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0213" y="457404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00213" y="4285120"/>
            <a:ext cx="829157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Tactics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00213" y="4704040"/>
            <a:ext cx="829157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Quarterly action plans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31520" y="524868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685800" y="520296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5202960"/>
            <a:ext cx="108204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765800" y="553188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65800" y="553188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85800" y="5242960"/>
            <a:ext cx="103204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Operations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085800" y="5661880"/>
            <a:ext cx="103204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54380" y="145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5438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5438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438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54380" y="216251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54380" y="219251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5438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5438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438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54380" y="2903428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54380" y="2933428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438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5438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5438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54380" y="3644342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54380" y="3674342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5438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5438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5438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54380" y="4385256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54380" y="4415256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438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5438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5438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54380" y="5126170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54380" y="515617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438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5438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5438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54380" y="586708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54380" y="589708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438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5438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5438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61000" y="3401200"/>
            <a:ext cx="960000" cy="96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FFFFFF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4532D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81000" y="17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36000" y="16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6653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36000" y="17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56000" y="20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Real-time data insights</a:t>
            </a:r>
          </a:p>
        </p:txBody>
      </p:sp>
      <p:sp>
        <p:nvSpPr>
          <p:cNvPr id="18" name="Oval 17"/>
          <p:cNvSpPr/>
          <p:nvPr/>
        </p:nvSpPr>
        <p:spPr>
          <a:xfrm>
            <a:off x="733984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29484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9484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484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2" name="Oval 21"/>
          <p:cNvSpPr/>
          <p:nvPr/>
        </p:nvSpPr>
        <p:spPr>
          <a:xfrm>
            <a:off x="7339845" y="4421199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294845" y="4376199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294845" y="4406199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Integration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14845" y="4756199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Seamless API connectivity</a:t>
            </a:r>
          </a:p>
        </p:txBody>
      </p:sp>
      <p:sp>
        <p:nvSpPr>
          <p:cNvPr id="26" name="Oval 25"/>
          <p:cNvSpPr/>
          <p:nvPr/>
        </p:nvSpPr>
        <p:spPr>
          <a:xfrm>
            <a:off x="5781000" y="53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736000" y="52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736000" y="53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56000" y="56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Workflow optimization</a:t>
            </a:r>
          </a:p>
        </p:txBody>
      </p:sp>
      <p:sp>
        <p:nvSpPr>
          <p:cNvPr id="30" name="Oval 29"/>
          <p:cNvSpPr/>
          <p:nvPr/>
        </p:nvSpPr>
        <p:spPr>
          <a:xfrm>
            <a:off x="4222155" y="44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4177155" y="43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177155" y="44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Support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197155" y="47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24/7 expert assistance</a:t>
            </a:r>
          </a:p>
        </p:txBody>
      </p:sp>
      <p:sp>
        <p:nvSpPr>
          <p:cNvPr id="34" name="Oval 33"/>
          <p:cNvSpPr/>
          <p:nvPr/>
        </p:nvSpPr>
        <p:spPr>
          <a:xfrm>
            <a:off x="422215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417715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417715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715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Global infrastructure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AUM by Asset Class ($B)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Portfolio Performance vs Benchmark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Client Type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4532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Pension Funds (35%)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Endowments (25%)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Family Offices (20%)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Sovereign (12%)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Corporates (8%)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91720" y="151732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Strategy Performance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Strategy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1-Year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3-Year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5-Year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Since Inception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Core Equity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+16.4%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+14.2%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Growth Equity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+22.1%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+18.5%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+15.3%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+13.8%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Fixed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Private Credit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+10.2%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Real Assets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+6.9%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Multi-Asset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2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5871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5871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82%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58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Revenue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8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$8.2M / $10M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991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534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53400" y="152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3547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547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34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Customer Satisfaction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134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2667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2210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221000" y="152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1223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1223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810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Sprint Velocity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810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42 / 50 pts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90343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89886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988600" y="152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98899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8899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99%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486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Uptime SLA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0486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99.95%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16408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 Same Side Corner Rectangle 7"/>
          <p:cNvSpPr/>
          <p:nvPr/>
        </p:nvSpPr>
        <p:spPr>
          <a:xfrm>
            <a:off x="2399880" y="1446600"/>
            <a:ext cx="400000" cy="250000"/>
          </a:xfrm>
          <a:prstGeom prst="round2Same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16916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Jan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9916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Project Kickoff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4316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2" name="Connector 11"/>
          <p:cNvCxnSpPr/>
          <p:nvPr/>
        </p:nvCxnSpPr>
        <p:spPr>
          <a:xfrm flipH="1">
            <a:off x="2417064" y="227160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462784" y="22431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417064" y="21974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2417064" y="2197440"/>
            <a:ext cx="216408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 Same Side Corner Rectangle 15"/>
          <p:cNvSpPr/>
          <p:nvPr/>
        </p:nvSpPr>
        <p:spPr>
          <a:xfrm>
            <a:off x="4131144" y="2072440"/>
            <a:ext cx="400000" cy="250000"/>
          </a:xfrm>
          <a:prstGeom prst="round2Same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97064" y="231744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7064" y="261744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97064" y="305744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0" name="Connector 19"/>
          <p:cNvCxnSpPr/>
          <p:nvPr/>
        </p:nvCxnSpPr>
        <p:spPr>
          <a:xfrm flipH="1">
            <a:off x="4148328" y="289744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4194048" y="28690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148328" y="28232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148328" y="2823280"/>
            <a:ext cx="216408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 Same Side Corner Rectangle 23"/>
          <p:cNvSpPr/>
          <p:nvPr/>
        </p:nvSpPr>
        <p:spPr>
          <a:xfrm>
            <a:off x="5862408" y="2698280"/>
            <a:ext cx="400000" cy="250000"/>
          </a:xfrm>
          <a:prstGeom prst="round2Same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28328" y="294328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May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28328" y="324328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Beta Testing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28328" y="368328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8" name="Connector 27"/>
          <p:cNvCxnSpPr/>
          <p:nvPr/>
        </p:nvCxnSpPr>
        <p:spPr>
          <a:xfrm flipH="1">
            <a:off x="5879592" y="352328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25312" y="34948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879592" y="34491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879592" y="3449120"/>
            <a:ext cx="216408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 Same Side Corner Rectangle 31"/>
          <p:cNvSpPr/>
          <p:nvPr/>
        </p:nvSpPr>
        <p:spPr>
          <a:xfrm>
            <a:off x="7593672" y="3324120"/>
            <a:ext cx="400000" cy="250000"/>
          </a:xfrm>
          <a:prstGeom prst="round2Same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959592" y="356912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959592" y="386912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Launch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959592" y="430912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6" name="Connector 35"/>
          <p:cNvCxnSpPr/>
          <p:nvPr/>
        </p:nvCxnSpPr>
        <p:spPr>
          <a:xfrm flipH="1">
            <a:off x="7610856" y="414912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7656576" y="41206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7610856" y="40749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7610856" y="4074960"/>
            <a:ext cx="216408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 Same Side Corner Rectangle 39"/>
          <p:cNvSpPr/>
          <p:nvPr/>
        </p:nvSpPr>
        <p:spPr>
          <a:xfrm>
            <a:off x="9324936" y="3949960"/>
            <a:ext cx="400000" cy="250000"/>
          </a:xfrm>
          <a:prstGeom prst="round2Same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90856" y="419496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690856" y="449496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690856" y="493496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44" name="Connector 43"/>
          <p:cNvCxnSpPr/>
          <p:nvPr/>
        </p:nvCxnSpPr>
        <p:spPr>
          <a:xfrm flipH="1">
            <a:off x="9342120" y="477496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9387840" y="47465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9342120" y="47008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9342120" y="4700800"/>
            <a:ext cx="216408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 Same Side Corner Rectangle 47"/>
          <p:cNvSpPr/>
          <p:nvPr/>
        </p:nvSpPr>
        <p:spPr>
          <a:xfrm>
            <a:off x="11056200" y="4575800"/>
            <a:ext cx="400000" cy="250000"/>
          </a:xfrm>
          <a:prstGeom prst="round2Same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M6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422120" y="48208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422120" y="51208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Review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422120" y="55608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7258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658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To Do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678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458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758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78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7458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85800" y="27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758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Design wireframes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678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7458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5800" y="3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758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Set up CI/CD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4383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926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392600" y="15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44326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726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In Progress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44746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44526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92600" y="22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826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746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44526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92600" y="27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826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Frontend build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51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994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99400" y="15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1394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94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Done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814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1594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8199400" y="2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2894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Project charter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81814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81594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99400" y="27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894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814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ounded Rectangle 48"/>
          <p:cNvSpPr/>
          <p:nvPr/>
        </p:nvSpPr>
        <p:spPr>
          <a:xfrm>
            <a:off x="81594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Oval 49"/>
          <p:cNvSpPr/>
          <p:nvPr/>
        </p:nvSpPr>
        <p:spPr>
          <a:xfrm>
            <a:off x="8199400" y="3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2894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Architecture review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80100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334380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93DF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334380" y="1701600"/>
            <a:ext cx="18066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46766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201046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201046" y="1701600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5113432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067712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7AA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067712" y="1701600"/>
            <a:ext cx="18066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380100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334380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334380" y="3034933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246766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201046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201046" y="3034933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5113432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5067712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5067712" y="3034933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380100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334380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EAFC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334380" y="4368266"/>
            <a:ext cx="1806666" cy="508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246766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3201046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201046" y="4368266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5113432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067712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067712" y="4368266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21045" y="2138266"/>
            <a:ext cx="300000" cy="3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117712" y="2458266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Data Breach</a:t>
            </a:r>
          </a:p>
        </p:txBody>
      </p:sp>
      <p:sp>
        <p:nvSpPr>
          <p:cNvPr id="34" name="Oval 33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Supply Chain</a:t>
            </a:r>
          </a:p>
        </p:txBody>
      </p:sp>
      <p:sp>
        <p:nvSpPr>
          <p:cNvPr id="36" name="Oval 35"/>
          <p:cNvSpPr/>
          <p:nvPr/>
        </p:nvSpPr>
        <p:spPr>
          <a:xfrm>
            <a:off x="3954379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3251046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Compliance</a:t>
            </a:r>
          </a:p>
        </p:txBody>
      </p:sp>
      <p:sp>
        <p:nvSpPr>
          <p:cNvPr id="38" name="Oval 37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Talent</a:t>
            </a:r>
          </a:p>
        </p:txBody>
      </p:sp>
      <p:sp>
        <p:nvSpPr>
          <p:cNvPr id="40" name="Oval 39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Market Shift</a:t>
            </a:r>
          </a:p>
        </p:txBody>
      </p:sp>
      <p:sp>
        <p:nvSpPr>
          <p:cNvPr id="42" name="Oval 41"/>
          <p:cNvSpPr/>
          <p:nvPr/>
        </p:nvSpPr>
        <p:spPr>
          <a:xfrm>
            <a:off x="2087713" y="4804932"/>
            <a:ext cx="300000" cy="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384380" y="5124932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Technology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0438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Likelihood</a:t>
            </a:r>
          </a:p>
        </p:txBody>
      </p:sp>
      <p:cxnSp>
        <p:nvCxnSpPr>
          <p:cNvPr id="45" name="Connector 44"/>
          <p:cNvCxnSpPr/>
          <p:nvPr/>
        </p:nvCxnSpPr>
        <p:spPr>
          <a:xfrm>
            <a:off x="1504380" y="5731600"/>
            <a:ext cx="5200000" cy="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0438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Impact</a:t>
            </a:r>
          </a:p>
        </p:txBody>
      </p:sp>
      <p:cxnSp>
        <p:nvCxnSpPr>
          <p:cNvPr id="47" name="Connector 46"/>
          <p:cNvCxnSpPr/>
          <p:nvPr/>
        </p:nvCxnSpPr>
        <p:spPr>
          <a:xfrm flipV="1">
            <a:off x="1244380" y="1871600"/>
            <a:ext cx="0" cy="360000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30438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17104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3771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438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5438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438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300100" y="181732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ounded Rectangle 54"/>
          <p:cNvSpPr/>
          <p:nvPr/>
        </p:nvSpPr>
        <p:spPr>
          <a:xfrm>
            <a:off x="7254380" y="177160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7254380" y="1771600"/>
            <a:ext cx="4183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7374380" y="1921600"/>
            <a:ext cx="394324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4532D"/>
                </a:solidFill>
                <a:latin typeface="Inter"/>
              </a:rPr>
              <a:t>Risk Levels</a:t>
            </a:r>
          </a:p>
        </p:txBody>
      </p:sp>
      <p:sp>
        <p:nvSpPr>
          <p:cNvPr id="58" name="Oval 57"/>
          <p:cNvSpPr/>
          <p:nvPr/>
        </p:nvSpPr>
        <p:spPr>
          <a:xfrm>
            <a:off x="7394380" y="2321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7634380" y="232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Low</a:t>
            </a:r>
          </a:p>
        </p:txBody>
      </p:sp>
      <p:sp>
        <p:nvSpPr>
          <p:cNvPr id="60" name="Oval 59"/>
          <p:cNvSpPr/>
          <p:nvPr/>
        </p:nvSpPr>
        <p:spPr>
          <a:xfrm>
            <a:off x="7394380" y="2801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634380" y="280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Medium</a:t>
            </a:r>
          </a:p>
        </p:txBody>
      </p:sp>
      <p:sp>
        <p:nvSpPr>
          <p:cNvPr id="62" name="Oval 61"/>
          <p:cNvSpPr/>
          <p:nvPr/>
        </p:nvSpPr>
        <p:spPr>
          <a:xfrm>
            <a:off x="7394380" y="3281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7634380" y="328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High</a:t>
            </a:r>
          </a:p>
        </p:txBody>
      </p:sp>
      <p:sp>
        <p:nvSpPr>
          <p:cNvPr id="64" name="Oval 63"/>
          <p:cNvSpPr/>
          <p:nvPr/>
        </p:nvSpPr>
        <p:spPr>
          <a:xfrm>
            <a:off x="7394380" y="3761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7634380" y="376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Critical</a:t>
            </a:r>
          </a:p>
        </p:txBody>
      </p:sp>
      <p:sp>
        <p:nvSpPr>
          <p:cNvPr id="66" name="Rectangle 6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TextBox 6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17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Equity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Active management with a focus on quality companies and sustainable growth.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6653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383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Fixed Income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Rigorous credit analysis delivering consistent income with capital preservation.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451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Alternatives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Diversified strategies providing uncorrelated returns and downside protection.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C26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492000" y="-300000"/>
            <a:ext cx="3000000" cy="30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79320" y="167472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33600" y="1629000"/>
            <a:ext cx="79248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F37"/>
                </a:solidFill>
                <a:latin typeface="Inter"/>
              </a:rPr>
              <a:t>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4532D"/>
                </a:solidFill>
                <a:latin typeface="Inter"/>
              </a:rPr>
              <a:t>Wealth is not built through luck but through discipline, patience, and a rigorous commitment to understanding what drives long-term value creation.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33600" y="4329000"/>
            <a:ext cx="7324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Robert Chen, Managing Partner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33600" y="46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Investor Annual Meeting, 2025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04986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78452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75866" y="1621600"/>
            <a:ext cx="460000" cy="460000"/>
          </a:xfrm>
          <a:prstGeom prst="ellipse">
            <a:avLst/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07600"/>
            <a:ext cx="288000" cy="28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421653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65999" y="1621600"/>
            <a:ext cx="460000" cy="460000"/>
          </a:xfrm>
          <a:prstGeom prst="ellipse">
            <a:avLst/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07600"/>
            <a:ext cx="288000" cy="288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933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55933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11786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56132" y="1621600"/>
            <a:ext cx="460000" cy="460000"/>
          </a:xfrm>
          <a:prstGeom prst="ellipse">
            <a:avLst/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07600"/>
            <a:ext cx="288000" cy="28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126066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46066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31520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75866" y="3982600"/>
            <a:ext cx="460000" cy="46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068600"/>
            <a:ext cx="288000" cy="288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421653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65999" y="3982600"/>
            <a:ext cx="460000" cy="460000"/>
          </a:xfrm>
          <a:prstGeom prst="ellipse">
            <a:avLst/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068600"/>
            <a:ext cx="288000" cy="288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35933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55933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11786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56132" y="3982600"/>
            <a:ext cx="460000" cy="460000"/>
          </a:xfrm>
          <a:prstGeom prst="ellipse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068600"/>
            <a:ext cx="288000" cy="288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126066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46066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54380" y="1571600"/>
            <a:ext cx="0" cy="362250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54380" y="1471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600100" y="1417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554380" y="1371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554380" y="1371600"/>
            <a:ext cx="85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75438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438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5438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66534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438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954380" y="2679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600100" y="2624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554380" y="2579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554380" y="2579100"/>
            <a:ext cx="85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54380" y="261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4380" y="292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4380" y="261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54380" y="292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954380" y="3886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600100" y="3832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554380" y="3786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554380" y="3786600"/>
            <a:ext cx="85000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754380" y="382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754380" y="41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554380" y="382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C2626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54380" y="41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954380" y="5094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600100" y="5039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554380" y="4994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554380" y="4994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754380" y="5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54380" y="534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554380" y="5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554380" y="534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992000" y="-600000"/>
            <a:ext cx="2600000" cy="2600000"/>
          </a:xfrm>
          <a:prstGeom prst="ellipse">
            <a:avLst/>
          </a:prstGeom>
          <a:solidFill>
            <a:srgbClr val="F9F5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-400000" y="5358000"/>
            <a:ext cx="1800000" cy="1800000"/>
          </a:xfrm>
          <a:prstGeom prst="ellipse">
            <a:avLst/>
          </a:prstGeom>
          <a:solidFill>
            <a:srgbClr val="ECF1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752600" y="137472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706880" y="132900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706880" y="1329000"/>
            <a:ext cx="8778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6880" y="1829000"/>
            <a:ext cx="797824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Invest With
Confidence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3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06880" y="3579000"/>
            <a:ext cx="79782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Schedule a consultation to learn how Meridian Capital can help achieve your investment objectives.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0688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0688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3296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3296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5904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Web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5904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377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37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37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7534E"/>
                </a:solidFill>
                <a:latin typeface="Inter"/>
              </a:rPr>
              <a:t>Meridian Capital delivers superior risk-adjusted returns through disciplined investment strategies and deep market expertise.
With $28B in assets under management, we serve institutional investors and high-net-worth families.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14220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68500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68500" y="1471600"/>
            <a:ext cx="250385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40425" y="1791600"/>
            <a:ext cx="360000" cy="3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68500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1998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68500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48069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9002349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9002349" y="1471600"/>
            <a:ext cx="250385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74274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102349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02349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314220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68500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68500" y="3686599"/>
            <a:ext cx="25038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40425" y="4006599"/>
            <a:ext cx="360000" cy="3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68500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68500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Professionals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48069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9002349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002349" y="3686599"/>
            <a:ext cx="25038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74274" y="4006599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102349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8 Global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102349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Offices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A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7ED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57534E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315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667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315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667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2100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21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Fiduciary Duty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Our clients' interests always come first in every decision we make.</a:t>
            </a:r>
          </a:p>
        </p:txBody>
      </p:sp>
      <p:sp>
        <p:nvSpPr>
          <p:cNvPr id="9" name="Oval 8"/>
          <p:cNvSpPr/>
          <p:nvPr/>
        </p:nvSpPr>
        <p:spPr>
          <a:xfrm>
            <a:off x="4464699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4699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8399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Discipline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8399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follow proven investment processes and avoid emotional reactions.</a:t>
            </a:r>
          </a:p>
        </p:txBody>
      </p:sp>
      <p:sp>
        <p:nvSpPr>
          <p:cNvPr id="13" name="Oval 12"/>
          <p:cNvSpPr/>
          <p:nvPr/>
        </p:nvSpPr>
        <p:spPr>
          <a:xfrm>
            <a:off x="7227298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7298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10998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Transparency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60998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communicate openly about performance, risks, and fees.</a:t>
            </a:r>
          </a:p>
        </p:txBody>
      </p:sp>
      <p:sp>
        <p:nvSpPr>
          <p:cNvPr id="17" name="Oval 16"/>
          <p:cNvSpPr/>
          <p:nvPr/>
        </p:nvSpPr>
        <p:spPr>
          <a:xfrm>
            <a:off x="9989897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89897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3597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Long-Term View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23597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build portfolios designed to compound wealth over decades.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52100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521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Robert Chen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Managing Partner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18950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30 years in institutional asset management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94119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8399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4699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4699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8399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Victoria Hughes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8399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Investment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81549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8399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Ex-Goldman Sachs portfolio strategist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6718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10998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7298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7298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0998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Andrew Walsh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60998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Head of Fixed Income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44148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90998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Built $12B bond portfolio franchise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19317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73597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39897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39897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3597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Maria Santos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23597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Risk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606747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53597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Quant risk specialist, MIT PhD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53467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Assets Under Management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14986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69266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69266" y="1471600"/>
            <a:ext cx="3453467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69266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69266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Investment Professionals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98452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52732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52732" y="1471600"/>
            <a:ext cx="3453467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52732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12.8%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52732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10-Year CAGR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31520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22599"/>
            <a:ext cx="3453467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414986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69266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69266" y="3822599"/>
            <a:ext cx="3453467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69266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320+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69266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Institutional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98452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52732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52732" y="3822599"/>
            <a:ext cx="3453467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52732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Top 5%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52732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Peer Ranking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54380" y="1471600"/>
            <a:ext cx="6196279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AUM grew 18% to $28B driven by strong performance and $3.2B in net new client inflows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Flagship equity fund returned 16.4%, outperforming the benchmark by 380 basis points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Fixed income portfolio generated 7.2% return while maintaining investment-grade average quality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Successfully launched ESG-focused fund attracting $1.8B in commitments within first year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Risk management framework enhanced with AI-powered stress testing across all strategies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95659" y="1471600"/>
            <a:ext cx="4141961" cy="4500000"/>
          </a:xfrm>
          <a:prstGeom prst="roundRect">
            <a:avLst>
              <a:gd name="adj" fmla="val 1955"/>
            </a:avLst>
          </a:prstGeom>
          <a:solidFill>
            <a:srgbClr val="14532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45659" y="1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$28B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45659" y="2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AUM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95659" y="29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45659" y="31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+16.4%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45659" y="36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Equity Return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95659" y="44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45659" y="4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Top 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45659" y="5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Peer Rank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